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0"/>
  </p:notesMasterIdLst>
  <p:sldIdLst>
    <p:sldId id="351" r:id="rId2"/>
    <p:sldId id="260" r:id="rId3"/>
    <p:sldId id="259" r:id="rId4"/>
    <p:sldId id="343" r:id="rId5"/>
    <p:sldId id="341" r:id="rId6"/>
    <p:sldId id="352" r:id="rId7"/>
    <p:sldId id="321" r:id="rId8"/>
    <p:sldId id="354" r:id="rId9"/>
    <p:sldId id="353" r:id="rId10"/>
    <p:sldId id="296" r:id="rId11"/>
    <p:sldId id="340" r:id="rId12"/>
    <p:sldId id="320" r:id="rId13"/>
    <p:sldId id="344" r:id="rId14"/>
    <p:sldId id="261" r:id="rId15"/>
    <p:sldId id="362" r:id="rId16"/>
    <p:sldId id="316" r:id="rId17"/>
    <p:sldId id="355" r:id="rId18"/>
    <p:sldId id="309" r:id="rId19"/>
    <p:sldId id="358" r:id="rId20"/>
    <p:sldId id="356" r:id="rId21"/>
    <p:sldId id="357" r:id="rId22"/>
    <p:sldId id="338" r:id="rId23"/>
    <p:sldId id="345" r:id="rId24"/>
    <p:sldId id="346" r:id="rId25"/>
    <p:sldId id="360" r:id="rId26"/>
    <p:sldId id="317" r:id="rId27"/>
    <p:sldId id="361" r:id="rId28"/>
    <p:sldId id="363" r:id="rId2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4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7E7"/>
    <a:srgbClr val="009051"/>
    <a:srgbClr val="CBCBCB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04" autoAdjust="0"/>
    <p:restoredTop sz="83489" autoAdjust="0"/>
  </p:normalViewPr>
  <p:slideViewPr>
    <p:cSldViewPr>
      <p:cViewPr varScale="1">
        <p:scale>
          <a:sx n="124" d="100"/>
          <a:sy n="124" d="100"/>
        </p:scale>
        <p:origin x="432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8D85280-C5B8-42C3-B95E-ABDE118651BF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DF94907-BB5E-4EEE-9FD9-05D3599C6A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651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50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956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691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490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028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415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937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796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541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917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840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94907-BB5E-4EEE-9FD9-05D3599C6AE1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211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77AB-91A7-4D88-85D6-BFE5EA75D4CC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8289-2DE4-4D47-AECC-5273F16CA4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77AB-91A7-4D88-85D6-BFE5EA75D4CC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8289-2DE4-4D47-AECC-5273F16CA4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77AB-91A7-4D88-85D6-BFE5EA75D4CC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8289-2DE4-4D47-AECC-5273F16CA4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77AB-91A7-4D88-85D6-BFE5EA75D4CC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8289-2DE4-4D47-AECC-5273F16CA4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77AB-91A7-4D88-85D6-BFE5EA75D4CC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8289-2DE4-4D47-AECC-5273F16CA4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77AB-91A7-4D88-85D6-BFE5EA75D4CC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8289-2DE4-4D47-AECC-5273F16CA4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77AB-91A7-4D88-85D6-BFE5EA75D4CC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8289-2DE4-4D47-AECC-5273F16CA4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77AB-91A7-4D88-85D6-BFE5EA75D4CC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8289-2DE4-4D47-AECC-5273F16CA4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77AB-91A7-4D88-85D6-BFE5EA75D4CC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8289-2DE4-4D47-AECC-5273F16CA4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77AB-91A7-4D88-85D6-BFE5EA75D4CC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8289-2DE4-4D47-AECC-5273F16CA4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77AB-91A7-4D88-85D6-BFE5EA75D4CC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58289-2DE4-4D47-AECC-5273F16CA4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hqprint">
            <a:alphaModFix amt="2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077AB-91A7-4D88-85D6-BFE5EA75D4CC}" type="datetimeFigureOut">
              <a:rPr lang="en-US" smtClean="0"/>
              <a:pPr/>
              <a:t>4/28/24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58289-2DE4-4D47-AECC-5273F16CA40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tiff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4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iff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littlemiamistatepark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227730"/>
            <a:ext cx="10820400" cy="2667000"/>
          </a:xfrm>
        </p:spPr>
        <p:txBody>
          <a:bodyPr>
            <a:noAutofit/>
          </a:bodyPr>
          <a:lstStyle/>
          <a:p>
            <a:r>
              <a:rPr lang="en-US" sz="6600" b="1" dirty="0">
                <a:latin typeface="Cambria" panose="02040503050406030204" pitchFamily="18" charset="0"/>
                <a:ea typeface="Cambria" panose="02040503050406030204" pitchFamily="18" charset="0"/>
              </a:rPr>
              <a:t>Friends of the</a:t>
            </a:r>
            <a:br>
              <a:rPr lang="en-US" sz="66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6600" b="1" dirty="0">
                <a:latin typeface="Cambria" panose="02040503050406030204" pitchFamily="18" charset="0"/>
                <a:ea typeface="Cambria" panose="02040503050406030204" pitchFamily="18" charset="0"/>
              </a:rPr>
              <a:t>Little Miami State Park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99" y="4630270"/>
            <a:ext cx="8534400" cy="1752600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4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Annual Membership Meeting</a:t>
            </a:r>
          </a:p>
          <a:p>
            <a:pPr>
              <a:spcBef>
                <a:spcPct val="0"/>
              </a:spcBef>
            </a:pPr>
            <a:r>
              <a:rPr lang="en-US" sz="4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April 28, 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D4341E-9D6F-0FDD-1604-A2584BEB98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1078" y="372333"/>
            <a:ext cx="5401581" cy="205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0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28600"/>
            <a:ext cx="5791200" cy="1143000"/>
          </a:xfrm>
        </p:spPr>
        <p:txBody>
          <a:bodyPr/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371600"/>
            <a:ext cx="9677400" cy="5257800"/>
          </a:xfrm>
        </p:spPr>
        <p:txBody>
          <a:bodyPr>
            <a:no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Welcome and Introductions</a:t>
            </a: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FLMSP Mission</a:t>
            </a: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Election of Board Members</a:t>
            </a: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2023 Little Miami State Park Activities</a:t>
            </a: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2023 FLMSP Accomplishments</a:t>
            </a: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Treasurer’s Report</a:t>
            </a: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2024-25 Little Miami State Park Activities</a:t>
            </a:r>
          </a:p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FLMSP Big Plans for 2024-2025</a:t>
            </a:r>
          </a:p>
        </p:txBody>
      </p:sp>
    </p:spTree>
    <p:extLst>
      <p:ext uri="{BB962C8B-B14F-4D97-AF65-F5344CB8AC3E}">
        <p14:creationId xmlns:p14="http://schemas.microsoft.com/office/powerpoint/2010/main" val="3768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304800"/>
            <a:ext cx="41148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Little Miami</a:t>
            </a:r>
            <a:br>
              <a:rPr lang="en-US" b="1" dirty="0">
                <a:latin typeface="Cambria" panose="02040503050406030204" pitchFamily="18" charset="0"/>
              </a:rPr>
            </a:br>
            <a:r>
              <a:rPr lang="en-US" b="1" dirty="0">
                <a:latin typeface="Cambria" panose="02040503050406030204" pitchFamily="18" charset="0"/>
              </a:rPr>
              <a:t>State Park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E5C3942-A5F7-0241-8DCA-0A2BAFED93D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80682"/>
            <a:ext cx="4114800" cy="6777318"/>
          </a:xfrm>
          <a:solidFill>
            <a:schemeClr val="bg1"/>
          </a:solidFill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46F719-F111-AD4C-8C9F-416E60797A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600201"/>
            <a:ext cx="6781800" cy="4525963"/>
          </a:xfrm>
        </p:spPr>
        <p:txBody>
          <a:bodyPr>
            <a:normAutofit/>
          </a:bodyPr>
          <a:lstStyle/>
          <a:p>
            <a:pPr marL="461963" indent="-231775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Part of Little Miami Scenic Bike Trail</a:t>
            </a:r>
          </a:p>
          <a:p>
            <a:pPr marL="461963" indent="-231775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From: Hedges Road </a:t>
            </a:r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(Xenia)</a:t>
            </a:r>
          </a:p>
          <a:p>
            <a:pPr marL="461963" indent="-231775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To: Avoca </a:t>
            </a:r>
            <a:r>
              <a:rPr lang="en-US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Park</a:t>
            </a:r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 (Terrace Park)</a:t>
            </a:r>
            <a:endParaRPr lang="en-US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marL="461963" indent="-231775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Length: 50 miles</a:t>
            </a:r>
          </a:p>
          <a:p>
            <a:pPr marL="461963" indent="-231775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Intersections: 44</a:t>
            </a:r>
          </a:p>
          <a:p>
            <a:pPr marL="461963" indent="-231775"/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Bridges: 16</a:t>
            </a:r>
          </a:p>
          <a:p>
            <a:pPr marL="461963" indent="-231775"/>
            <a:r>
              <a:rPr lang="en-US" sz="3200" dirty="0">
                <a:solidFill>
                  <a:srgbClr val="000000"/>
                </a:solidFill>
                <a:latin typeface="Cambria" panose="02040503050406030204" pitchFamily="18" charset="0"/>
              </a:rPr>
              <a:t>2023 Trail Visits – 1,509,026</a:t>
            </a:r>
          </a:p>
          <a:p>
            <a:pPr marL="862013" lvl="1" indent="-231775"/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Up 1.85% from 2022</a:t>
            </a:r>
          </a:p>
          <a:p>
            <a:endParaRPr lang="en-US" dirty="0">
              <a:latin typeface="American Typewriter" panose="02090604020004020304" pitchFamily="18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982B07-5657-963B-AF75-566014079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5257799"/>
            <a:ext cx="2743200" cy="14721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46F719-F111-AD4C-8C9F-416E60797A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27398" y="1981200"/>
            <a:ext cx="7010400" cy="4724400"/>
          </a:xfrm>
        </p:spPr>
        <p:txBody>
          <a:bodyPr>
            <a:normAutofit fontScale="92500" lnSpcReduction="20000"/>
          </a:bodyPr>
          <a:lstStyle/>
          <a:p>
            <a:pPr marL="461963" indent="-231775">
              <a:lnSpc>
                <a:spcPct val="120000"/>
              </a:lnSpc>
              <a:spcBef>
                <a:spcPts val="1000"/>
              </a:spcBef>
            </a:pP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</a:rPr>
              <a:t>Active 15 Years</a:t>
            </a:r>
          </a:p>
          <a:p>
            <a:pPr marL="461963" indent="-231775">
              <a:lnSpc>
                <a:spcPct val="120000"/>
              </a:lnSpc>
              <a:spcBef>
                <a:spcPts val="1000"/>
              </a:spcBef>
            </a:pP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</a:rPr>
              <a:t>100% Volunteer Organization</a:t>
            </a:r>
          </a:p>
          <a:p>
            <a:pPr marL="461963" indent="-231775">
              <a:lnSpc>
                <a:spcPct val="120000"/>
              </a:lnSpc>
              <a:spcBef>
                <a:spcPts val="1000"/>
              </a:spcBef>
            </a:pP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</a:rPr>
              <a:t>Mission -- create a rewarding user experience on the Little Miami State Park trail by improving its safety, condition, convenience, and beauty in a manner consistent with its natural river setting.</a:t>
            </a:r>
          </a:p>
          <a:p>
            <a:endParaRPr lang="en-US" dirty="0">
              <a:latin typeface="American Typewriter" panose="02090604020004020304" pitchFamily="18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748CE6-EB8E-8A45-B8CD-5B195E423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242207"/>
            <a:ext cx="3598084" cy="1447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8AFB7B-E8C6-17E7-06B7-64CFB0E415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141" y="4866062"/>
            <a:ext cx="2009719" cy="19594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84DC2D-6CEC-849B-090E-1087B77F80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4163" y="2689208"/>
            <a:ext cx="1979674" cy="19667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7084F4-AAAA-EE19-6090-88337312DC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5628" y="4768138"/>
            <a:ext cx="1867139" cy="20574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B71AB64-8AD5-330C-1B7B-8047816D1A09}"/>
              </a:ext>
            </a:extLst>
          </p:cNvPr>
          <p:cNvGrpSpPr/>
          <p:nvPr/>
        </p:nvGrpSpPr>
        <p:grpSpPr>
          <a:xfrm>
            <a:off x="9809063" y="90601"/>
            <a:ext cx="1600200" cy="2268195"/>
            <a:chOff x="3030242" y="2813753"/>
            <a:chExt cx="1600200" cy="245523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782611A-E9D6-9550-CC85-322B76CA5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30242" y="2813753"/>
              <a:ext cx="1600200" cy="2455233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33DAB54-487A-2271-AB52-F3216088B13B}"/>
                </a:ext>
              </a:extLst>
            </p:cNvPr>
            <p:cNvSpPr/>
            <p:nvPr/>
          </p:nvSpPr>
          <p:spPr>
            <a:xfrm>
              <a:off x="3136280" y="2975094"/>
              <a:ext cx="1388125" cy="20884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C01C20D-EBF5-0893-2CE2-94DF670AD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29302" y="2934724"/>
              <a:ext cx="1402080" cy="2103120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7E965AA9-B6CA-4132-10A9-906E005B2E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8793" y="203773"/>
            <a:ext cx="1750160" cy="20418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249CAF-DBDA-AD69-3520-0781E12E72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0137" y="2400300"/>
            <a:ext cx="15494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01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B56D6-0E2B-B847-A9A5-F91E708A68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Board Consists of 7 Members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4 Officers </a:t>
            </a:r>
          </a:p>
          <a:p>
            <a:pPr lvl="2"/>
            <a:r>
              <a:rPr lang="en-US" dirty="0">
                <a:latin typeface="Cambria" panose="02040503050406030204" pitchFamily="18" charset="0"/>
              </a:rPr>
              <a:t>President</a:t>
            </a:r>
          </a:p>
          <a:p>
            <a:pPr lvl="2"/>
            <a:r>
              <a:rPr lang="en-US" dirty="0">
                <a:latin typeface="Cambria" panose="02040503050406030204" pitchFamily="18" charset="0"/>
              </a:rPr>
              <a:t>Vice-President</a:t>
            </a:r>
          </a:p>
          <a:p>
            <a:pPr lvl="2"/>
            <a:r>
              <a:rPr lang="en-US" dirty="0">
                <a:latin typeface="Cambria" panose="02040503050406030204" pitchFamily="18" charset="0"/>
              </a:rPr>
              <a:t>Secretary</a:t>
            </a:r>
          </a:p>
          <a:p>
            <a:pPr lvl="2"/>
            <a:r>
              <a:rPr lang="en-US" dirty="0">
                <a:latin typeface="Cambria" panose="02040503050406030204" pitchFamily="18" charset="0"/>
              </a:rPr>
              <a:t>Treasurer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3 At-Large Members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Each Position is a Two Year Term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E82879-7EFB-DC4F-91C3-8BC04EA6F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2023-24 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4D0CD2-65AB-1B43-95AE-928B5EDE95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8" y="2174874"/>
            <a:ext cx="5495314" cy="4560887"/>
          </a:xfrm>
        </p:spPr>
        <p:txBody>
          <a:bodyPr>
            <a:normAutofit lnSpcReduction="10000"/>
          </a:bodyPr>
          <a:lstStyle/>
          <a:p>
            <a:pPr marL="231775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President</a:t>
            </a:r>
            <a:r>
              <a:rPr lang="en-US" sz="1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2023-2025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dirty="0">
                <a:latin typeface="Cambria" panose="02040503050406030204" pitchFamily="18" charset="0"/>
                <a:cs typeface="Times New Roman" panose="02020603050405020304" pitchFamily="18" charset="0"/>
              </a:rPr>
              <a:t>Dick Feldmann</a:t>
            </a:r>
          </a:p>
          <a:p>
            <a:pPr marL="231775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Vice President</a:t>
            </a:r>
            <a:r>
              <a:rPr lang="en-US" sz="1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2022-2024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Ron </a:t>
            </a:r>
            <a:r>
              <a:rPr lang="en-US" sz="1800" b="1" i="1" dirty="0" err="1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Gorley</a:t>
            </a:r>
            <a:endParaRPr lang="en-US" sz="1800" b="1" i="1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endParaRPr lang="en-US" sz="1800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1775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Secretary</a:t>
            </a:r>
            <a:r>
              <a:rPr lang="en-US" sz="1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2022-2024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Bill Brown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endParaRPr lang="en-US" sz="1800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1775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Treasurer</a:t>
            </a:r>
            <a:r>
              <a:rPr lang="en-US" sz="1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2023-2025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dirty="0">
                <a:latin typeface="Cambria" panose="02040503050406030204" pitchFamily="18" charset="0"/>
                <a:cs typeface="Times New Roman" panose="02020603050405020304" pitchFamily="18" charset="0"/>
              </a:rPr>
              <a:t>Becky </a:t>
            </a:r>
            <a:r>
              <a:rPr lang="en-US" sz="18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Retzer</a:t>
            </a:r>
            <a:endParaRPr lang="en-US" sz="18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231775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Board Members at Large</a:t>
            </a:r>
            <a:r>
              <a:rPr lang="en-US" sz="1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	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Fritz </a:t>
            </a:r>
            <a:r>
              <a:rPr lang="en-US" sz="1800" b="1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Buschmann</a:t>
            </a:r>
            <a:r>
              <a:rPr lang="en-US" sz="1800" b="1" dirty="0">
                <a:latin typeface="Cambria" panose="02040503050406030204" pitchFamily="18" charset="0"/>
                <a:cs typeface="Times New Roman" panose="02020603050405020304" pitchFamily="18" charset="0"/>
              </a:rPr>
              <a:t>	2022-2024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Larry Bloomfield</a:t>
            </a:r>
            <a:r>
              <a:rPr lang="en-US" sz="1800" b="1" dirty="0">
                <a:latin typeface="Cambria" panose="02040503050406030204" pitchFamily="18" charset="0"/>
                <a:cs typeface="Times New Roman" panose="02020603050405020304" pitchFamily="18" charset="0"/>
              </a:rPr>
              <a:t>	2022-2024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dirty="0">
                <a:latin typeface="Cambria" panose="02040503050406030204" pitchFamily="18" charset="0"/>
                <a:cs typeface="Times New Roman" panose="02020603050405020304" pitchFamily="18" charset="0"/>
              </a:rPr>
              <a:t>Bruce </a:t>
            </a:r>
            <a:r>
              <a:rPr lang="en-US" sz="18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Cortright</a:t>
            </a:r>
            <a:r>
              <a:rPr lang="en-US" sz="1800" dirty="0">
                <a:latin typeface="Cambria" panose="02040503050406030204" pitchFamily="18" charset="0"/>
                <a:cs typeface="Times New Roman" panose="02020603050405020304" pitchFamily="18" charset="0"/>
              </a:rPr>
              <a:t>	2023-2025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1282F-883F-FC46-89D8-78D22CB91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1343" y="122238"/>
            <a:ext cx="3598084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74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B56D6-0E2B-B847-A9A5-F91E708A68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Board Consists of 7 Members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4 Officers </a:t>
            </a:r>
          </a:p>
          <a:p>
            <a:pPr lvl="2"/>
            <a:r>
              <a:rPr lang="en-US" dirty="0">
                <a:latin typeface="Cambria" panose="02040503050406030204" pitchFamily="18" charset="0"/>
              </a:rPr>
              <a:t>President</a:t>
            </a:r>
          </a:p>
          <a:p>
            <a:pPr lvl="2"/>
            <a:r>
              <a:rPr lang="en-US" dirty="0">
                <a:latin typeface="Cambria" panose="02040503050406030204" pitchFamily="18" charset="0"/>
              </a:rPr>
              <a:t>Vice-President</a:t>
            </a:r>
          </a:p>
          <a:p>
            <a:pPr lvl="2"/>
            <a:r>
              <a:rPr lang="en-US" dirty="0">
                <a:latin typeface="Cambria" panose="02040503050406030204" pitchFamily="18" charset="0"/>
              </a:rPr>
              <a:t>Secretary</a:t>
            </a:r>
          </a:p>
          <a:p>
            <a:pPr lvl="2"/>
            <a:r>
              <a:rPr lang="en-US" dirty="0">
                <a:latin typeface="Cambria" panose="02040503050406030204" pitchFamily="18" charset="0"/>
              </a:rPr>
              <a:t>Treasurer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3 At-Large Members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Each Position is a Two Year Term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E82879-7EFB-DC4F-91C3-8BC04EA6F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2024-25 Board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4D0CD2-65AB-1B43-95AE-928B5EDE95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8" y="2174874"/>
            <a:ext cx="5495314" cy="4560887"/>
          </a:xfrm>
        </p:spPr>
        <p:txBody>
          <a:bodyPr>
            <a:normAutofit lnSpcReduction="10000"/>
          </a:bodyPr>
          <a:lstStyle/>
          <a:p>
            <a:pPr marL="231775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President</a:t>
            </a:r>
            <a:r>
              <a:rPr lang="en-US" sz="1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2023-2025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dirty="0">
                <a:latin typeface="Cambria" panose="02040503050406030204" pitchFamily="18" charset="0"/>
                <a:cs typeface="Times New Roman" panose="02020603050405020304" pitchFamily="18" charset="0"/>
              </a:rPr>
              <a:t>Dick Feldmann</a:t>
            </a:r>
          </a:p>
          <a:p>
            <a:pPr marL="231775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Vice President</a:t>
            </a:r>
            <a:r>
              <a:rPr lang="en-US" sz="1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2022-2025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Ron </a:t>
            </a:r>
            <a:r>
              <a:rPr lang="en-US" sz="1800" b="1" i="1" dirty="0" err="1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Gorley</a:t>
            </a:r>
            <a:endParaRPr lang="en-US" sz="1800" b="1" i="1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Agreed to serve another year</a:t>
            </a:r>
          </a:p>
          <a:p>
            <a:pPr marL="231775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Secretary</a:t>
            </a:r>
            <a:r>
              <a:rPr lang="en-US" sz="1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2024-2026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Bill Brown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Agreed to serve another term</a:t>
            </a:r>
          </a:p>
          <a:p>
            <a:pPr marL="231775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Treasurer</a:t>
            </a:r>
            <a:r>
              <a:rPr lang="en-US" sz="1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2023-2025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dirty="0">
                <a:latin typeface="Cambria" panose="02040503050406030204" pitchFamily="18" charset="0"/>
                <a:cs typeface="Times New Roman" panose="02020603050405020304" pitchFamily="18" charset="0"/>
              </a:rPr>
              <a:t>Becky </a:t>
            </a:r>
            <a:r>
              <a:rPr lang="en-US" sz="18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Retzer</a:t>
            </a:r>
            <a:endParaRPr lang="en-US" sz="18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231775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Board Members at Large</a:t>
            </a:r>
            <a:r>
              <a:rPr lang="en-US" sz="18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	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Rick Forrester</a:t>
            </a:r>
            <a:r>
              <a:rPr lang="en-US" sz="1800" b="1" dirty="0">
                <a:latin typeface="Cambria" panose="02040503050406030204" pitchFamily="18" charset="0"/>
                <a:cs typeface="Times New Roman" panose="02020603050405020304" pitchFamily="18" charset="0"/>
              </a:rPr>
              <a:t>	2024-2026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John </a:t>
            </a:r>
            <a:r>
              <a:rPr lang="en-US" sz="1800" b="1" i="1" dirty="0" err="1">
                <a:latin typeface="Cambria" panose="02040503050406030204" pitchFamily="18" charset="0"/>
                <a:cs typeface="Times New Roman" panose="02020603050405020304" pitchFamily="18" charset="0"/>
              </a:rPr>
              <a:t>Telintelo</a:t>
            </a:r>
            <a:r>
              <a:rPr lang="en-US" sz="1800" b="1" dirty="0">
                <a:latin typeface="Cambria" panose="02040503050406030204" pitchFamily="18" charset="0"/>
                <a:cs typeface="Times New Roman" panose="02020603050405020304" pitchFamily="18" charset="0"/>
              </a:rPr>
              <a:t>	2024-2026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dirty="0">
                <a:latin typeface="Cambria" panose="02040503050406030204" pitchFamily="18" charset="0"/>
                <a:cs typeface="Times New Roman" panose="02020603050405020304" pitchFamily="18" charset="0"/>
              </a:rPr>
              <a:t>Bruce </a:t>
            </a:r>
            <a:r>
              <a:rPr lang="en-US" sz="18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Cortright</a:t>
            </a:r>
            <a:r>
              <a:rPr lang="en-US" sz="1800" dirty="0">
                <a:latin typeface="Cambria" panose="02040503050406030204" pitchFamily="18" charset="0"/>
                <a:cs typeface="Times New Roman" panose="02020603050405020304" pitchFamily="18" charset="0"/>
              </a:rPr>
              <a:t>	2023-2025</a:t>
            </a:r>
          </a:p>
          <a:p>
            <a:pPr marL="631825" lvl="1" indent="-231775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31775" algn="l"/>
                <a:tab pos="4119563" algn="l"/>
              </a:tabLst>
            </a:pPr>
            <a:r>
              <a:rPr lang="en-US" sz="1800" dirty="0">
                <a:latin typeface="Cambria" panose="02040503050406030204" pitchFamily="18" charset="0"/>
                <a:cs typeface="Times New Roman" panose="02020603050405020304" pitchFamily="18" charset="0"/>
              </a:rPr>
              <a:t>Nominations from the Floor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1282F-883F-FC46-89D8-78D22CB91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1343" y="122238"/>
            <a:ext cx="3598084" cy="1447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21813E-17D4-E54A-98E3-68D4753B3FA7}"/>
              </a:ext>
            </a:extLst>
          </p:cNvPr>
          <p:cNvSpPr txBox="1"/>
          <p:nvPr/>
        </p:nvSpPr>
        <p:spPr>
          <a:xfrm>
            <a:off x="1219200" y="5624901"/>
            <a:ext cx="46710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rgbClr val="0070C0"/>
                </a:solidFill>
              </a:rPr>
              <a:t>Vote to Approve or Reject Candidates to the Board</a:t>
            </a:r>
          </a:p>
        </p:txBody>
      </p:sp>
    </p:spTree>
    <p:extLst>
      <p:ext uri="{BB962C8B-B14F-4D97-AF65-F5344CB8AC3E}">
        <p14:creationId xmlns:p14="http://schemas.microsoft.com/office/powerpoint/2010/main" val="2634639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8229600" cy="639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A03AF-3B82-4BAA-A72E-BE67384566B6}"/>
              </a:ext>
            </a:extLst>
          </p:cNvPr>
          <p:cNvSpPr txBox="1"/>
          <p:nvPr/>
        </p:nvSpPr>
        <p:spPr>
          <a:xfrm>
            <a:off x="1524000" y="634227"/>
            <a:ext cx="9144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7200" dirty="0">
                <a:solidFill>
                  <a:srgbClr val="000000"/>
                </a:solidFill>
                <a:latin typeface="Cambria" panose="02040503050406030204" pitchFamily="18" charset="0"/>
              </a:rPr>
              <a:t>2023</a:t>
            </a:r>
          </a:p>
          <a:p>
            <a:pPr algn="ctr"/>
            <a:r>
              <a:rPr lang="en-US" sz="7200" dirty="0">
                <a:solidFill>
                  <a:srgbClr val="000000"/>
                </a:solidFill>
                <a:latin typeface="Cambria" panose="02040503050406030204" pitchFamily="18" charset="0"/>
              </a:rPr>
              <a:t>Little Miami State Park</a:t>
            </a:r>
          </a:p>
          <a:p>
            <a:pPr algn="ctr"/>
            <a:r>
              <a:rPr lang="en-US" sz="7200" dirty="0">
                <a:solidFill>
                  <a:srgbClr val="000000"/>
                </a:solidFill>
                <a:latin typeface="Cambria" panose="02040503050406030204" pitchFamily="18" charset="0"/>
              </a:rPr>
              <a:t>Activities</a:t>
            </a:r>
          </a:p>
        </p:txBody>
      </p:sp>
    </p:spTree>
    <p:extLst>
      <p:ext uri="{BB962C8B-B14F-4D97-AF65-F5344CB8AC3E}">
        <p14:creationId xmlns:p14="http://schemas.microsoft.com/office/powerpoint/2010/main" val="2041874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021" y="312739"/>
            <a:ext cx="9931958" cy="639762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0000"/>
                </a:solidFill>
                <a:latin typeface="Cambria" panose="02040503050406030204" pitchFamily="18" charset="0"/>
              </a:rPr>
              <a:t>Grandin Rd. / 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Cartridge Factory</a:t>
            </a:r>
            <a:b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</a:br>
            <a:r>
              <a:rPr lang="en-US" sz="4400" dirty="0">
                <a:solidFill>
                  <a:srgbClr val="000000"/>
                </a:solidFill>
                <a:latin typeface="Cambria" panose="02040503050406030204" pitchFamily="18" charset="0"/>
              </a:rPr>
              <a:t>Bridge is Finished!!!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A03AF-3B82-4BAA-A72E-BE67384566B6}"/>
              </a:ext>
            </a:extLst>
          </p:cNvPr>
          <p:cNvSpPr txBox="1"/>
          <p:nvPr/>
        </p:nvSpPr>
        <p:spPr>
          <a:xfrm>
            <a:off x="457200" y="1600200"/>
            <a:ext cx="5867400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7013">
              <a:spcBef>
                <a:spcPts val="600"/>
              </a:spcBef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Project of Warren County</a:t>
            </a:r>
          </a:p>
          <a:p>
            <a:pPr marL="227013">
              <a:spcBef>
                <a:spcPts val="600"/>
              </a:spcBef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Includes a tunnel for the trail, eliminating a dangerous road crossing.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DFA18E-9748-3F8D-69AC-7141193DBD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" y="3527508"/>
            <a:ext cx="4780785" cy="31780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C89920-AEA8-31B4-97F2-CEEDC26C77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410200" y="1501505"/>
            <a:ext cx="6725008" cy="504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54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8229600" cy="639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A03AF-3B82-4BAA-A72E-BE67384566B6}"/>
              </a:ext>
            </a:extLst>
          </p:cNvPr>
          <p:cNvSpPr txBox="1"/>
          <p:nvPr/>
        </p:nvSpPr>
        <p:spPr>
          <a:xfrm>
            <a:off x="1524000" y="634227"/>
            <a:ext cx="9144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7200" dirty="0">
                <a:solidFill>
                  <a:srgbClr val="000000"/>
                </a:solidFill>
                <a:latin typeface="Cambria" panose="02040503050406030204" pitchFamily="18" charset="0"/>
              </a:rPr>
              <a:t>2023</a:t>
            </a:r>
          </a:p>
          <a:p>
            <a:pPr algn="ctr"/>
            <a:r>
              <a:rPr lang="en-US" sz="7200" dirty="0">
                <a:solidFill>
                  <a:srgbClr val="000000"/>
                </a:solidFill>
                <a:latin typeface="Cambria" panose="02040503050406030204" pitchFamily="18" charset="0"/>
              </a:rPr>
              <a:t>FLMSP</a:t>
            </a:r>
          </a:p>
          <a:p>
            <a:pPr algn="ctr"/>
            <a:r>
              <a:rPr lang="en-US" sz="7200" dirty="0">
                <a:solidFill>
                  <a:srgbClr val="000000"/>
                </a:solidFill>
                <a:latin typeface="Cambria" panose="02040503050406030204" pitchFamily="18" charset="0"/>
              </a:rPr>
              <a:t>Accomplishments</a:t>
            </a:r>
          </a:p>
        </p:txBody>
      </p:sp>
    </p:spTree>
    <p:extLst>
      <p:ext uri="{BB962C8B-B14F-4D97-AF65-F5344CB8AC3E}">
        <p14:creationId xmlns:p14="http://schemas.microsoft.com/office/powerpoint/2010/main" val="2479574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On-going Activities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E5EC95-B53D-924E-AA12-03F8ECF7EFE6}"/>
              </a:ext>
            </a:extLst>
          </p:cNvPr>
          <p:cNvSpPr txBox="1"/>
          <p:nvPr/>
        </p:nvSpPr>
        <p:spPr>
          <a:xfrm>
            <a:off x="6858000" y="1137684"/>
            <a:ext cx="51816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Our volunteer teams have been:</a:t>
            </a:r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8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Cleaning up ditches and opening culverts</a:t>
            </a:r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8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Trail Blowing</a:t>
            </a:r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8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Fence Repair</a:t>
            </a:r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Memorial Benches</a:t>
            </a:r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8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Portable Restrooms</a:t>
            </a:r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8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Trail Use Monitoring</a:t>
            </a:r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8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Down Tree Removal</a:t>
            </a:r>
          </a:p>
          <a:p>
            <a:pPr marL="285750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8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Trail Surface Maintenance</a:t>
            </a:r>
          </a:p>
          <a:p>
            <a:endParaRPr lang="en-US" dirty="0"/>
          </a:p>
        </p:txBody>
      </p:sp>
      <p:pic>
        <p:nvPicPr>
          <p:cNvPr id="9" name="Picture 8" descr="A picture containing outdoor, tree, wooden, container&#10;&#10;Description automatically generated">
            <a:extLst>
              <a:ext uri="{FF2B5EF4-FFF2-40B4-BE49-F238E27FC236}">
                <a16:creationId xmlns:a16="http://schemas.microsoft.com/office/drawing/2014/main" id="{37783E1A-6865-234E-B9EE-0BA48ABE5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1137684"/>
            <a:ext cx="3505200" cy="2628900"/>
          </a:xfrm>
          <a:prstGeom prst="rect">
            <a:avLst/>
          </a:prstGeom>
        </p:spPr>
      </p:pic>
      <p:pic>
        <p:nvPicPr>
          <p:cNvPr id="10" name="Picture 9" descr="A group of people standing on a bridge&#10;&#10;Description automatically generated with medium confidence">
            <a:extLst>
              <a:ext uri="{FF2B5EF4-FFF2-40B4-BE49-F238E27FC236}">
                <a16:creationId xmlns:a16="http://schemas.microsoft.com/office/drawing/2014/main" id="{E26DA269-5C53-A046-B9D0-B191C81F87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2400" y="1137684"/>
            <a:ext cx="2514600" cy="2628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B1A718-6E9A-5A42-978A-CF63F66255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371" y="3890623"/>
            <a:ext cx="2950082" cy="27097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534D96-2C4E-1A43-A0AB-6748A2081D6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8854" y="3890623"/>
            <a:ext cx="3068145" cy="270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91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021" y="312739"/>
            <a:ext cx="9931958" cy="639762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0000"/>
                </a:solidFill>
                <a:latin typeface="Cambria" panose="02040503050406030204" pitchFamily="18" charset="0"/>
              </a:rPr>
              <a:t>Village of Morrow trail access improvements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A03AF-3B82-4BAA-A72E-BE67384566B6}"/>
              </a:ext>
            </a:extLst>
          </p:cNvPr>
          <p:cNvSpPr txBox="1"/>
          <p:nvPr/>
        </p:nvSpPr>
        <p:spPr>
          <a:xfrm>
            <a:off x="457200" y="1143000"/>
            <a:ext cx="6019800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Remove existing 3-sided structure </a:t>
            </a:r>
          </a:p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Building new standard information kiosk with 6 display cases</a:t>
            </a:r>
          </a:p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Adding memorial bench</a:t>
            </a:r>
          </a:p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Plant decorative trees to replace Flowering Pears removed in 2021</a:t>
            </a:r>
          </a:p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Plant butterfly garden on three sides of restrooms</a:t>
            </a:r>
          </a:p>
          <a:p>
            <a:pPr marL="461963" lvl="2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With funding from Appletree Pet Clinic</a:t>
            </a:r>
          </a:p>
          <a:p>
            <a:pPr marL="461963" lvl="2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And assistance from Greenfield Farms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4A116E-5DA6-944C-B249-AAA42A414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9102" y="3771900"/>
            <a:ext cx="4064000" cy="304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7A6A94-C1A5-4145-8095-90F111DA4F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629398" y="1049077"/>
            <a:ext cx="3655817" cy="283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983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1442" y="325542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Improved Volunteer Engagement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A03AF-3B82-4BAA-A72E-BE67384566B6}"/>
              </a:ext>
            </a:extLst>
          </p:cNvPr>
          <p:cNvSpPr txBox="1"/>
          <p:nvPr/>
        </p:nvSpPr>
        <p:spPr>
          <a:xfrm>
            <a:off x="914400" y="1219201"/>
            <a:ext cx="472440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123 Active Volunteers supporting FLMSP activities and projects</a:t>
            </a:r>
          </a:p>
          <a:p>
            <a:endParaRPr lang="en-US" sz="2400" dirty="0">
              <a:latin typeface="Cambria" panose="02040503050406030204" pitchFamily="18" charset="0"/>
            </a:endParaRPr>
          </a:p>
          <a:p>
            <a:r>
              <a:rPr lang="en-US" sz="2400" dirty="0">
                <a:latin typeface="Cambria" panose="02040503050406030204" pitchFamily="18" charset="0"/>
              </a:rPr>
              <a:t>Volunteer Events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Held 3 Volunteer Gatherings in 2023 as thank you to Volunteers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Provided LaRosa’s Pizza to all active volunteers at end of 2023.  </a:t>
            </a:r>
          </a:p>
          <a:p>
            <a:pPr marL="233362">
              <a:tabLst>
                <a:tab pos="457200" algn="l"/>
              </a:tabLst>
            </a:pPr>
            <a:endParaRPr lang="en-US" sz="2400" dirty="0">
              <a:latin typeface="Cambria" panose="02040503050406030204" pitchFamily="18" charset="0"/>
            </a:endParaRPr>
          </a:p>
          <a:p>
            <a:pPr marL="9525">
              <a:tabLst>
                <a:tab pos="457200" algn="l"/>
              </a:tabLst>
            </a:pPr>
            <a:r>
              <a:rPr lang="en-US" sz="2400" dirty="0">
                <a:latin typeface="Cambria" panose="02040503050406030204" pitchFamily="18" charset="0"/>
              </a:rPr>
              <a:t>Volunteer Management</a:t>
            </a:r>
          </a:p>
          <a:p>
            <a:pPr marL="352425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 err="1">
                <a:latin typeface="Cambria" panose="02040503050406030204" pitchFamily="18" charset="0"/>
              </a:rPr>
              <a:t>Volgistics</a:t>
            </a:r>
            <a:r>
              <a:rPr lang="en-US" sz="2400" dirty="0">
                <a:latin typeface="Cambria" panose="02040503050406030204" pitchFamily="18" charset="0"/>
              </a:rPr>
              <a:t> web-based volunteer management database</a:t>
            </a:r>
            <a:endParaRPr lang="en-US" sz="2400" dirty="0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378BB6-5420-624E-B362-DAA05652A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885363"/>
            <a:ext cx="2743200" cy="28073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5132E1-282E-FF4A-BE94-0023B67C13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8665" y="1092790"/>
            <a:ext cx="2147835" cy="28924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A78E41-3FA2-B549-867A-436BB1603C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2765" y="1092790"/>
            <a:ext cx="3514135" cy="24886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FB17FC-F7A6-C842-8072-9DE09BA110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7200" y="4057130"/>
            <a:ext cx="3514135" cy="263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019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8" y="283766"/>
            <a:ext cx="8229600" cy="639762"/>
          </a:xfrm>
        </p:spPr>
        <p:txBody>
          <a:bodyPr>
            <a:noAutofit/>
          </a:bodyPr>
          <a:lstStyle/>
          <a:p>
            <a:r>
              <a:rPr lang="en-US" sz="44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Community Outreach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E5EC95-B53D-924E-AA12-03F8ECF7EFE6}"/>
              </a:ext>
            </a:extLst>
          </p:cNvPr>
          <p:cNvSpPr txBox="1"/>
          <p:nvPr/>
        </p:nvSpPr>
        <p:spPr>
          <a:xfrm>
            <a:off x="609600" y="1219200"/>
            <a:ext cx="51816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1" indent="-228600">
              <a:buFont typeface="Wingdings" pitchFamily="2" charset="2"/>
              <a:buChar char=""/>
            </a:pPr>
            <a:r>
              <a:rPr lang="en-US" sz="4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Kiosk Displays</a:t>
            </a:r>
          </a:p>
          <a:p>
            <a:pPr marL="685800" lvl="1" indent="-228600">
              <a:buFont typeface="Wingdings" pitchFamily="2" charset="2"/>
              <a:buChar char=""/>
            </a:pPr>
            <a:r>
              <a:rPr lang="en-US" sz="4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Hotline</a:t>
            </a:r>
          </a:p>
          <a:p>
            <a:pPr marL="685800" lvl="1" indent="-228600">
              <a:buFont typeface="Wingdings" pitchFamily="2" charset="2"/>
              <a:buChar char=""/>
            </a:pPr>
            <a:r>
              <a:rPr lang="en-US" sz="4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Website</a:t>
            </a:r>
          </a:p>
          <a:p>
            <a:pPr marL="685800" lvl="1" indent="-228600">
              <a:buFont typeface="Wingdings" pitchFamily="2" charset="2"/>
              <a:buChar char=""/>
            </a:pPr>
            <a:endParaRPr lang="en-US" sz="4000" dirty="0"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marL="685800" lvl="1" indent="-228600">
              <a:buFont typeface="Wingdings" pitchFamily="2" charset="2"/>
              <a:buChar char=""/>
            </a:pPr>
            <a:r>
              <a:rPr lang="en-US" sz="4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Trail Mail</a:t>
            </a:r>
          </a:p>
          <a:p>
            <a:pPr marL="685800" lvl="1" indent="-228600">
              <a:buFont typeface="Wingdings" pitchFamily="2" charset="2"/>
              <a:buChar char=""/>
            </a:pPr>
            <a:r>
              <a:rPr lang="en-US" sz="4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Facebook </a:t>
            </a:r>
          </a:p>
          <a:p>
            <a:pPr marL="685800" lvl="1" indent="-228600">
              <a:buFont typeface="Wingdings" pitchFamily="2" charset="2"/>
              <a:buChar char=""/>
            </a:pPr>
            <a:r>
              <a:rPr lang="en-US" sz="4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Twitter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158CE8-A611-614E-9A03-8ED2BE244CEA}"/>
              </a:ext>
            </a:extLst>
          </p:cNvPr>
          <p:cNvSpPr txBox="1"/>
          <p:nvPr/>
        </p:nvSpPr>
        <p:spPr>
          <a:xfrm>
            <a:off x="4419600" y="1848452"/>
            <a:ext cx="51054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4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513-212-6958</a:t>
            </a:r>
          </a:p>
          <a:p>
            <a:pPr lvl="1"/>
            <a:r>
              <a:rPr lang="en-US" sz="40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hlinkClick r:id="rId2"/>
              </a:rPr>
              <a:t>https://LittleMiamiStatePark.org</a:t>
            </a:r>
            <a:endParaRPr lang="en-US" sz="4000" dirty="0"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lvl="1"/>
            <a:r>
              <a:rPr lang="en-US" sz="4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Sign up on website</a:t>
            </a:r>
          </a:p>
          <a:p>
            <a:pPr lvl="1"/>
            <a:r>
              <a:rPr lang="en-US" sz="4000" dirty="0" err="1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FriendsLMSP</a:t>
            </a:r>
            <a:endParaRPr lang="en-US" sz="4000" dirty="0"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pPr lvl="1"/>
            <a:r>
              <a:rPr lang="en-US" sz="4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@</a:t>
            </a:r>
            <a:r>
              <a:rPr lang="en-US" sz="4000" dirty="0" err="1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FriendsoftheLM</a:t>
            </a:r>
            <a:endParaRPr lang="en-US" sz="4000" dirty="0"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31090A-2361-5043-B5C2-A1ADAC4A20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800" y="119151"/>
            <a:ext cx="2552700" cy="310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42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Treasurer’s Report – Income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0034055"/>
              </p:ext>
            </p:extLst>
          </p:nvPr>
        </p:nvGraphicFramePr>
        <p:xfrm>
          <a:off x="4396742" y="1495425"/>
          <a:ext cx="5726431" cy="42900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62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5167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indent="0" algn="r">
                        <a:tabLst/>
                      </a:pPr>
                      <a:r>
                        <a:rPr lang="en-US" sz="1400" dirty="0"/>
                        <a:t>Jan – Dec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Jan – Mar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400" b="1" dirty="0"/>
                        <a:t>Contributions</a:t>
                      </a:r>
                      <a:r>
                        <a:rPr lang="en-US" sz="1400" b="1" baseline="0" dirty="0"/>
                        <a:t> and Support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400" dirty="0"/>
                        <a:t>         </a:t>
                      </a:r>
                      <a:r>
                        <a:rPr lang="en-US" sz="1400" dirty="0" err="1"/>
                        <a:t>Earthshare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241 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200" dirty="0"/>
                        <a:t>          </a:t>
                      </a:r>
                      <a:r>
                        <a:rPr lang="en-US" sz="1350" dirty="0"/>
                        <a:t>General Donations/Memberships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55,831  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6,797 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400" dirty="0"/>
                        <a:t>         Kroger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883785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400" dirty="0"/>
                        <a:t>         Employer 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1,050</a:t>
                      </a:r>
                    </a:p>
                  </a:txBody>
                  <a:tcPr marL="68580" marR="68580" marT="0" marB="0" anchor="ctr"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542111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400" dirty="0"/>
                        <a:t>         Grants to the General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30,224 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3,450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400" dirty="0"/>
                        <a:t>         In Kind Donations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3,038 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400" dirty="0"/>
                        <a:t>         Pipe Safe Donations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859  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400" baseline="0" dirty="0"/>
                        <a:t>         Restricted Grants – 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24,620  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 latinLnBrk="1">
                        <a:lnSpc>
                          <a:spcPts val="13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400" b="1" dirty="0"/>
                        <a:t>Total Contributions / Support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/>
                        <a:t>$116,536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/>
                        <a:t>$11,938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400" dirty="0"/>
                        <a:t>Reimbursement</a:t>
                      </a:r>
                      <a:r>
                        <a:rPr lang="en-US" sz="1400" baseline="0" dirty="0"/>
                        <a:t> of Shared Expenses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400" b="0" dirty="0"/>
                        <a:t>Other Revenue: 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/>
                        <a:t>2,160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/>
                        <a:t>593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11024"/>
                  </a:ext>
                </a:extLst>
              </a:tr>
              <a:tr h="275167">
                <a:tc>
                  <a:txBody>
                    <a:bodyPr/>
                    <a:lstStyle/>
                    <a:p>
                      <a:r>
                        <a:rPr lang="en-US" sz="1600" b="1" dirty="0"/>
                        <a:t>Total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$119,367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$12,725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2656057-4A99-6F46-8439-1AE49D4C41FF}"/>
              </a:ext>
            </a:extLst>
          </p:cNvPr>
          <p:cNvSpPr txBox="1"/>
          <p:nvPr/>
        </p:nvSpPr>
        <p:spPr>
          <a:xfrm>
            <a:off x="9087804" y="6097906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As of March 31</a:t>
            </a:r>
            <a:r>
              <a:rPr lang="en-US" sz="1200" baseline="30000" dirty="0"/>
              <a:t>st</a:t>
            </a:r>
            <a:r>
              <a:rPr lang="en-US" sz="1200" dirty="0"/>
              <a:t>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6ACADA-712B-4042-A30D-E97E574350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1495425"/>
            <a:ext cx="220980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Treasurer’s Report – Expenses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955864"/>
              </p:ext>
            </p:extLst>
          </p:nvPr>
        </p:nvGraphicFramePr>
        <p:xfrm>
          <a:off x="1371600" y="1417638"/>
          <a:ext cx="8534400" cy="45259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9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7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6358">
                  <a:extLst>
                    <a:ext uri="{9D8B030D-6E8A-4147-A177-3AD203B41FA5}">
                      <a16:colId xmlns:a16="http://schemas.microsoft.com/office/drawing/2014/main" val="3023821923"/>
                    </a:ext>
                  </a:extLst>
                </a:gridCol>
              </a:tblGrid>
              <a:tr h="831299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Jan – Dec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tabLst/>
                      </a:pP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indent="0" algn="r">
                        <a:tabLst/>
                      </a:pPr>
                      <a:r>
                        <a:rPr lang="en-US" sz="2400" dirty="0"/>
                        <a:t>Jan – Mar</a:t>
                      </a:r>
                    </a:p>
                    <a:p>
                      <a:pPr marL="9525" indent="0" algn="r">
                        <a:tabLst/>
                      </a:pPr>
                      <a:r>
                        <a:rPr lang="en-US" sz="2400" dirty="0"/>
                        <a:t> 2024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indent="0" algn="r">
                        <a:tabLst/>
                      </a:pP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231">
                <a:tc>
                  <a:txBody>
                    <a:bodyPr/>
                    <a:lstStyle/>
                    <a:p>
                      <a:r>
                        <a:rPr lang="en-US" sz="2400" b="0" dirty="0"/>
                        <a:t>Trail Maintenance/</a:t>
                      </a:r>
                    </a:p>
                    <a:p>
                      <a:r>
                        <a:rPr lang="en-US" sz="2400" b="0" dirty="0"/>
                        <a:t>Improvements/</a:t>
                      </a:r>
                    </a:p>
                    <a:p>
                      <a:r>
                        <a:rPr lang="en-US" sz="2400" b="0" dirty="0"/>
                        <a:t>Programs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tabLst>
                          <a:tab pos="1593850" algn="r"/>
                        </a:tabLst>
                      </a:pPr>
                      <a:endParaRPr lang="en-US" sz="2400" b="0" dirty="0"/>
                    </a:p>
                    <a:p>
                      <a:pPr marL="0" indent="0" algn="r">
                        <a:tabLst>
                          <a:tab pos="1593850" algn="r"/>
                        </a:tabLst>
                      </a:pPr>
                      <a:endParaRPr lang="en-US" sz="2400" b="0" dirty="0"/>
                    </a:p>
                    <a:p>
                      <a:pPr marL="0" indent="0" algn="r">
                        <a:tabLst>
                          <a:tab pos="1593850" algn="r"/>
                        </a:tabLst>
                      </a:pPr>
                      <a:r>
                        <a:rPr lang="en-US" sz="2400" b="0" dirty="0"/>
                        <a:t>$56,656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  <a:p>
                      <a:pPr algn="ctr"/>
                      <a:endParaRPr lang="en-US" sz="2400" b="0" dirty="0"/>
                    </a:p>
                    <a:p>
                      <a:pPr algn="ctr"/>
                      <a:r>
                        <a:rPr lang="en-US" sz="2400" b="0" dirty="0"/>
                        <a:t>80%</a:t>
                      </a: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" indent="0" algn="r">
                        <a:tabLst/>
                      </a:pPr>
                      <a:endParaRPr lang="en-US" sz="2400" b="0" dirty="0"/>
                    </a:p>
                    <a:p>
                      <a:pPr marL="9525" indent="0" algn="r">
                        <a:tabLst/>
                      </a:pPr>
                      <a:endParaRPr lang="en-US" sz="2400" b="0" dirty="0"/>
                    </a:p>
                    <a:p>
                      <a:pPr marL="9525" indent="0" algn="r">
                        <a:tabLst/>
                      </a:pPr>
                      <a:r>
                        <a:rPr lang="en-US" sz="2400" b="0" dirty="0"/>
                        <a:t>$7,485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" indent="0" algn="r">
                        <a:tabLst/>
                      </a:pPr>
                      <a:endParaRPr lang="en-US" sz="2400" b="0" dirty="0"/>
                    </a:p>
                    <a:p>
                      <a:pPr marL="9525" indent="0" algn="r">
                        <a:tabLst/>
                      </a:pPr>
                      <a:endParaRPr lang="en-US" sz="2400" b="0" dirty="0"/>
                    </a:p>
                    <a:p>
                      <a:pPr marL="9525" indent="0" algn="ctr">
                        <a:tabLst/>
                      </a:pPr>
                      <a:r>
                        <a:rPr lang="en-US" sz="2400" b="0" dirty="0"/>
                        <a:t>78%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765">
                <a:tc>
                  <a:txBody>
                    <a:bodyPr/>
                    <a:lstStyle/>
                    <a:p>
                      <a:r>
                        <a:rPr lang="en-US" sz="2400" b="0" dirty="0"/>
                        <a:t>Volunteer/Donor/Community Outreach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$8,632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r" defTabSz="914400" rtl="0" eaLnBrk="1" latinLnBrk="0" hangingPunct="1"/>
                      <a:r>
                        <a:rPr lang="en-US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$1,782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endParaRPr lang="en-US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833">
                <a:tc>
                  <a:txBody>
                    <a:bodyPr/>
                    <a:lstStyle/>
                    <a:p>
                      <a:r>
                        <a:rPr lang="en-US" sz="2400" b="0" dirty="0"/>
                        <a:t>Administration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$5,031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8%</a:t>
                      </a: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$304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3%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1833">
                <a:tc>
                  <a:txBody>
                    <a:bodyPr/>
                    <a:lstStyle/>
                    <a:p>
                      <a:r>
                        <a:rPr lang="en-US" sz="2400" b="1" dirty="0"/>
                        <a:t>Total Expenses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$70,319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100%</a:t>
                      </a: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$9,571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100%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0EFA49A-8A39-B941-93DB-1C4184B5FDB8}"/>
              </a:ext>
            </a:extLst>
          </p:cNvPr>
          <p:cNvSpPr txBox="1"/>
          <p:nvPr/>
        </p:nvSpPr>
        <p:spPr>
          <a:xfrm>
            <a:off x="9944100" y="6275697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As of March 31st</a:t>
            </a:r>
          </a:p>
          <a:p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Treasurer’s Report</a:t>
            </a:r>
            <a:br>
              <a:rPr lang="en-US" dirty="0">
                <a:latin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</a:rPr>
              <a:t>Income vs. Expenses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2B47AB-EF24-B948-BB74-D1F5105E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0"/>
            <a:ext cx="4114800" cy="4983162"/>
          </a:xfrm>
        </p:spPr>
        <p:txBody>
          <a:bodyPr>
            <a:normAutofit/>
          </a:bodyPr>
          <a:lstStyle/>
          <a:p>
            <a:pPr lvl="0"/>
            <a:endParaRPr lang="en-US" sz="1400" dirty="0">
              <a:solidFill>
                <a:prstClr val="black"/>
              </a:solidFill>
            </a:endParaRPr>
          </a:p>
          <a:p>
            <a:pPr lvl="0"/>
            <a:endParaRPr lang="en-US" sz="1400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3191B19-F0E5-4845-823A-250A567836A9}"/>
              </a:ext>
            </a:extLst>
          </p:cNvPr>
          <p:cNvSpPr txBox="1">
            <a:spLocks/>
          </p:cNvSpPr>
          <p:nvPr/>
        </p:nvSpPr>
        <p:spPr>
          <a:xfrm>
            <a:off x="6324600" y="1600200"/>
            <a:ext cx="4114800" cy="498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A50FA2C-9727-4142-94D3-0FADDAC82B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374185"/>
              </p:ext>
            </p:extLst>
          </p:nvPr>
        </p:nvGraphicFramePr>
        <p:xfrm>
          <a:off x="2057400" y="1970314"/>
          <a:ext cx="8153400" cy="33086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1056">
                  <a:extLst>
                    <a:ext uri="{9D8B030D-6E8A-4147-A177-3AD203B41FA5}">
                      <a16:colId xmlns:a16="http://schemas.microsoft.com/office/drawing/2014/main" val="3616545371"/>
                    </a:ext>
                  </a:extLst>
                </a:gridCol>
                <a:gridCol w="2254598">
                  <a:extLst>
                    <a:ext uri="{9D8B030D-6E8A-4147-A177-3AD203B41FA5}">
                      <a16:colId xmlns:a16="http://schemas.microsoft.com/office/drawing/2014/main" val="2639151812"/>
                    </a:ext>
                  </a:extLst>
                </a:gridCol>
                <a:gridCol w="2227746">
                  <a:extLst>
                    <a:ext uri="{9D8B030D-6E8A-4147-A177-3AD203B41FA5}">
                      <a16:colId xmlns:a16="http://schemas.microsoft.com/office/drawing/2014/main" val="2187416130"/>
                    </a:ext>
                  </a:extLst>
                </a:gridCol>
              </a:tblGrid>
              <a:tr h="849086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160"/>
                        </a:spcBef>
                        <a:spcAft>
                          <a:spcPts val="0"/>
                        </a:spcAft>
                        <a:tabLst>
                          <a:tab pos="980440" algn="l"/>
                          <a:tab pos="981075" algn="l"/>
                        </a:tabLst>
                      </a:pPr>
                      <a:endParaRPr lang="en-US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60"/>
                        </a:spcBef>
                        <a:spcAft>
                          <a:spcPts val="0"/>
                        </a:spcAft>
                        <a:tabLst>
                          <a:tab pos="980440" algn="l"/>
                          <a:tab pos="981075" algn="l"/>
                        </a:tabLst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160"/>
                        </a:spcBef>
                        <a:spcAft>
                          <a:spcPts val="0"/>
                        </a:spcAft>
                        <a:tabLst>
                          <a:tab pos="980440" algn="l"/>
                          <a:tab pos="981075" algn="l"/>
                        </a:tabLst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effectLst/>
                        </a:rPr>
                        <a:t>2023</a:t>
                      </a:r>
                      <a:endParaRPr lang="en-US" sz="3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602960"/>
                  </a:ext>
                </a:extLst>
              </a:tr>
              <a:tr h="819864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160"/>
                        </a:spcBef>
                        <a:spcAft>
                          <a:spcPts val="0"/>
                        </a:spcAft>
                        <a:tabLst>
                          <a:tab pos="980440" algn="l"/>
                          <a:tab pos="981075" algn="l"/>
                        </a:tabLs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Revenue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160"/>
                        </a:spcBef>
                        <a:spcAft>
                          <a:spcPts val="0"/>
                        </a:spcAft>
                        <a:tabLst>
                          <a:tab pos="980440" algn="l"/>
                          <a:tab pos="981075" algn="l"/>
                        </a:tabLs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$84,750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160"/>
                        </a:spcBef>
                        <a:spcAft>
                          <a:spcPts val="0"/>
                        </a:spcAft>
                        <a:tabLst>
                          <a:tab pos="980440" algn="l"/>
                          <a:tab pos="981075" algn="l"/>
                        </a:tabLs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$119,368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0693606"/>
                  </a:ext>
                </a:extLst>
              </a:tr>
              <a:tr h="819864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160"/>
                        </a:spcBef>
                        <a:spcAft>
                          <a:spcPts val="0"/>
                        </a:spcAft>
                        <a:tabLst>
                          <a:tab pos="980440" algn="l"/>
                          <a:tab pos="981075" algn="l"/>
                        </a:tabLs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Expenses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160"/>
                        </a:spcBef>
                        <a:spcAft>
                          <a:spcPts val="0"/>
                        </a:spcAft>
                        <a:tabLst>
                          <a:tab pos="980440" algn="l"/>
                          <a:tab pos="981075" algn="l"/>
                        </a:tabLs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$53,254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160"/>
                        </a:spcBef>
                        <a:spcAft>
                          <a:spcPts val="0"/>
                        </a:spcAft>
                        <a:tabLst>
                          <a:tab pos="980440" algn="l"/>
                          <a:tab pos="981075" algn="l"/>
                        </a:tabLs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$70,319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3840563"/>
                  </a:ext>
                </a:extLst>
              </a:tr>
              <a:tr h="819864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160"/>
                        </a:spcBef>
                        <a:spcAft>
                          <a:spcPts val="0"/>
                        </a:spcAft>
                        <a:tabLst>
                          <a:tab pos="980440" algn="l"/>
                          <a:tab pos="981075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Net Operating Revenue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160"/>
                        </a:spcBef>
                        <a:spcAft>
                          <a:spcPts val="0"/>
                        </a:spcAft>
                        <a:tabLst>
                          <a:tab pos="980440" algn="l"/>
                          <a:tab pos="981075" algn="l"/>
                        </a:tabLs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$31,496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160"/>
                        </a:spcBef>
                        <a:spcAft>
                          <a:spcPts val="0"/>
                        </a:spcAft>
                        <a:tabLst>
                          <a:tab pos="980440" algn="l"/>
                          <a:tab pos="981075" algn="l"/>
                        </a:tabLst>
                      </a:pPr>
                      <a:r>
                        <a:rPr lang="en-US" sz="2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$49,049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117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033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8229600" cy="639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A03AF-3B82-4BAA-A72E-BE67384566B6}"/>
              </a:ext>
            </a:extLst>
          </p:cNvPr>
          <p:cNvSpPr txBox="1"/>
          <p:nvPr/>
        </p:nvSpPr>
        <p:spPr>
          <a:xfrm>
            <a:off x="1524000" y="634227"/>
            <a:ext cx="9144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7200" dirty="0">
                <a:solidFill>
                  <a:srgbClr val="000000"/>
                </a:solidFill>
                <a:latin typeface="Cambria" panose="02040503050406030204" pitchFamily="18" charset="0"/>
              </a:rPr>
              <a:t>2024-25</a:t>
            </a:r>
          </a:p>
          <a:p>
            <a:pPr algn="ctr"/>
            <a:r>
              <a:rPr lang="en-US" sz="7200" dirty="0">
                <a:solidFill>
                  <a:srgbClr val="000000"/>
                </a:solidFill>
                <a:latin typeface="Cambria" panose="02040503050406030204" pitchFamily="18" charset="0"/>
              </a:rPr>
              <a:t>Little Miami State Park</a:t>
            </a:r>
          </a:p>
          <a:p>
            <a:pPr algn="ctr"/>
            <a:r>
              <a:rPr lang="en-US" sz="7200" dirty="0">
                <a:solidFill>
                  <a:srgbClr val="000000"/>
                </a:solidFill>
                <a:latin typeface="Cambria" panose="02040503050406030204" pitchFamily="18" charset="0"/>
              </a:rPr>
              <a:t>Activities</a:t>
            </a:r>
          </a:p>
        </p:txBody>
      </p:sp>
    </p:spTree>
    <p:extLst>
      <p:ext uri="{BB962C8B-B14F-4D97-AF65-F5344CB8AC3E}">
        <p14:creationId xmlns:p14="http://schemas.microsoft.com/office/powerpoint/2010/main" val="1643539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8229600" cy="13716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0000"/>
                </a:solidFill>
                <a:latin typeface="Cambria" panose="02040503050406030204" pitchFamily="18" charset="0"/>
              </a:rPr>
              <a:t>ODNR Park Management</a:t>
            </a:r>
            <a:endParaRPr lang="en-US" sz="5400" dirty="0">
              <a:latin typeface="Cambria" panose="020405030504060302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A03AF-3B82-4BAA-A72E-BE67384566B6}"/>
              </a:ext>
            </a:extLst>
          </p:cNvPr>
          <p:cNvSpPr txBox="1"/>
          <p:nvPr/>
        </p:nvSpPr>
        <p:spPr>
          <a:xfrm>
            <a:off x="228600" y="2057400"/>
            <a:ext cx="11734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000000"/>
                </a:solidFill>
                <a:latin typeface="Cambria" panose="02040503050406030204" pitchFamily="18" charset="0"/>
              </a:rPr>
              <a:t>Park Manager – Tiffany </a:t>
            </a:r>
            <a:r>
              <a:rPr lang="en-US" sz="4800" dirty="0" err="1">
                <a:solidFill>
                  <a:srgbClr val="000000"/>
                </a:solidFill>
                <a:latin typeface="Cambria" panose="02040503050406030204" pitchFamily="18" charset="0"/>
              </a:rPr>
              <a:t>DeChant</a:t>
            </a:r>
            <a:r>
              <a:rPr lang="en-US" sz="4800" dirty="0">
                <a:solidFill>
                  <a:srgbClr val="000000"/>
                </a:solidFill>
                <a:latin typeface="Cambria" panose="02040503050406030204" pitchFamily="18" charset="0"/>
              </a:rPr>
              <a:t>-Hunt</a:t>
            </a:r>
          </a:p>
          <a:p>
            <a:pPr algn="ctr"/>
            <a:r>
              <a:rPr lang="en-US" sz="4800" dirty="0">
                <a:solidFill>
                  <a:srgbClr val="000000"/>
                </a:solidFill>
                <a:latin typeface="Cambria" panose="02040503050406030204" pitchFamily="18" charset="0"/>
              </a:rPr>
              <a:t>	Caesar Creek SP Park Manager</a:t>
            </a:r>
          </a:p>
          <a:p>
            <a:pPr algn="ctr"/>
            <a:r>
              <a:rPr lang="en-US" sz="4800" dirty="0">
                <a:solidFill>
                  <a:srgbClr val="000000"/>
                </a:solidFill>
                <a:latin typeface="Cambria" panose="02040503050406030204" pitchFamily="18" charset="0"/>
              </a:rPr>
              <a:t>Maintenance Lead – Casey Marcum</a:t>
            </a:r>
          </a:p>
        </p:txBody>
      </p:sp>
    </p:spTree>
    <p:extLst>
      <p:ext uri="{BB962C8B-B14F-4D97-AF65-F5344CB8AC3E}">
        <p14:creationId xmlns:p14="http://schemas.microsoft.com/office/powerpoint/2010/main" val="3910808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8229600" cy="18288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0000"/>
                </a:solidFill>
                <a:latin typeface="Cambria" panose="02040503050406030204" pitchFamily="18" charset="0"/>
              </a:rPr>
              <a:t>O’Bannon Creek Bridge</a:t>
            </a:r>
            <a:br>
              <a:rPr lang="en-US" sz="5400" dirty="0">
                <a:solidFill>
                  <a:srgbClr val="000000"/>
                </a:solidFill>
                <a:latin typeface="Cambria" panose="02040503050406030204" pitchFamily="18" charset="0"/>
              </a:rPr>
            </a:br>
            <a:r>
              <a:rPr lang="en-US" sz="5400" dirty="0">
                <a:solidFill>
                  <a:srgbClr val="000000"/>
                </a:solidFill>
                <a:latin typeface="Cambria" panose="02040503050406030204" pitchFamily="18" charset="0"/>
              </a:rPr>
              <a:t>Loveland</a:t>
            </a:r>
            <a:endParaRPr lang="en-US" sz="5400" dirty="0">
              <a:latin typeface="Cambria" panose="020405030504060302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A03AF-3B82-4BAA-A72E-BE67384566B6}"/>
              </a:ext>
            </a:extLst>
          </p:cNvPr>
          <p:cNvSpPr txBox="1"/>
          <p:nvPr/>
        </p:nvSpPr>
        <p:spPr>
          <a:xfrm>
            <a:off x="8382000" y="2219742"/>
            <a:ext cx="3429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rgbClr val="000000"/>
                </a:solidFill>
                <a:latin typeface="Cambria" panose="02040503050406030204" pitchFamily="18" charset="0"/>
              </a:rPr>
              <a:t>Replacement of Bridge this past winter by ODNR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E317F7-30A5-0828-CE9E-6503DF8333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2362200"/>
            <a:ext cx="75057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53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8229600" cy="1905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0000"/>
                </a:solidFill>
                <a:latin typeface="Cambria" panose="02040503050406030204" pitchFamily="18" charset="0"/>
              </a:rPr>
              <a:t>Todd Fork Bridge Painting</a:t>
            </a:r>
            <a:br>
              <a:rPr lang="en-US" sz="5400" dirty="0">
                <a:solidFill>
                  <a:srgbClr val="000000"/>
                </a:solidFill>
                <a:latin typeface="Cambria" panose="02040503050406030204" pitchFamily="18" charset="0"/>
              </a:rPr>
            </a:br>
            <a:r>
              <a:rPr lang="en-US" sz="5400" dirty="0">
                <a:solidFill>
                  <a:srgbClr val="000000"/>
                </a:solidFill>
                <a:latin typeface="Cambria" panose="02040503050406030204" pitchFamily="18" charset="0"/>
              </a:rPr>
              <a:t>Morrow</a:t>
            </a:r>
            <a:endParaRPr lang="en-US" sz="5400" dirty="0">
              <a:latin typeface="Cambria" panose="020405030504060302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A03AF-3B82-4BAA-A72E-BE67384566B6}"/>
              </a:ext>
            </a:extLst>
          </p:cNvPr>
          <p:cNvSpPr txBox="1"/>
          <p:nvPr/>
        </p:nvSpPr>
        <p:spPr>
          <a:xfrm>
            <a:off x="228600" y="1879074"/>
            <a:ext cx="3429000" cy="444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000000"/>
                </a:solidFill>
                <a:latin typeface="Cambria" panose="02040503050406030204" pitchFamily="18" charset="0"/>
              </a:rPr>
              <a:t>Maintenance and Painting of bridge April &amp; May 2024 by Village of Morrow and ODNR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C39807-E7E6-EE74-35D7-65ED83AE25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1000" y="1752600"/>
            <a:ext cx="77724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079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9753600" cy="13716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0000"/>
                </a:solidFill>
                <a:latin typeface="Cambria" panose="02040503050406030204" pitchFamily="18" charset="0"/>
              </a:rPr>
              <a:t>And More Bridge Replacements</a:t>
            </a:r>
            <a:endParaRPr lang="en-US" sz="5400" dirty="0">
              <a:latin typeface="Cambria" panose="020405030504060302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314C0C8-42A9-1119-65D6-EB38A17842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200" y="1371599"/>
            <a:ext cx="3175000" cy="21647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E2BAC7-B58B-BC18-C3EA-86B01E9C9FE9}"/>
              </a:ext>
            </a:extLst>
          </p:cNvPr>
          <p:cNvSpPr txBox="1"/>
          <p:nvPr/>
        </p:nvSpPr>
        <p:spPr>
          <a:xfrm>
            <a:off x="330200" y="3886200"/>
            <a:ext cx="3251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anose="02040503050406030204" pitchFamily="18" charset="0"/>
              </a:rPr>
              <a:t>Route 42 road bridge replacement Spring Valley</a:t>
            </a:r>
          </a:p>
          <a:p>
            <a:pPr algn="ctr"/>
            <a:r>
              <a:rPr lang="en-US" sz="2800" dirty="0">
                <a:latin typeface="Cambria" panose="02040503050406030204" pitchFamily="18" charset="0"/>
              </a:rPr>
              <a:t>(ODOT)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C60568-C47F-5761-D083-560AEFBC0A2B}"/>
              </a:ext>
            </a:extLst>
          </p:cNvPr>
          <p:cNvSpPr txBox="1"/>
          <p:nvPr/>
        </p:nvSpPr>
        <p:spPr>
          <a:xfrm>
            <a:off x="4297166" y="3886200"/>
            <a:ext cx="3251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anose="02040503050406030204" pitchFamily="18" charset="0"/>
              </a:rPr>
              <a:t>Route 73 road bridge replacement Corwin</a:t>
            </a:r>
          </a:p>
          <a:p>
            <a:pPr algn="ctr"/>
            <a:r>
              <a:rPr lang="en-US" sz="2800" dirty="0">
                <a:latin typeface="Cambria" panose="02040503050406030204" pitchFamily="18" charset="0"/>
              </a:rPr>
              <a:t>(ODOT)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FBF1DE1-0BC9-E731-FDF1-D9A4BB20D9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3768" y="1403002"/>
            <a:ext cx="4313432" cy="21352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764388-2BB1-A189-4515-9C12B3EFD0ED}"/>
              </a:ext>
            </a:extLst>
          </p:cNvPr>
          <p:cNvSpPr txBox="1"/>
          <p:nvPr/>
        </p:nvSpPr>
        <p:spPr>
          <a:xfrm>
            <a:off x="8405117" y="3886200"/>
            <a:ext cx="3251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anose="02040503050406030204" pitchFamily="18" charset="0"/>
              </a:rPr>
              <a:t>Middletown Rd &amp; Corwin Rd (MM 16.5) trail bridge replacement </a:t>
            </a:r>
            <a:r>
              <a:rPr lang="en-US" sz="2800" dirty="0" err="1">
                <a:latin typeface="Cambria" panose="02040503050406030204" pitchFamily="18" charset="0"/>
              </a:rPr>
              <a:t>Oregonia</a:t>
            </a:r>
            <a:endParaRPr lang="en-US" sz="2800" dirty="0">
              <a:latin typeface="Cambria" panose="02040503050406030204" pitchFamily="18" charset="0"/>
            </a:endParaRPr>
          </a:p>
          <a:p>
            <a:pPr algn="ctr"/>
            <a:r>
              <a:rPr lang="en-US" sz="2800" dirty="0">
                <a:latin typeface="Cambria" panose="02040503050406030204" pitchFamily="18" charset="0"/>
              </a:rPr>
              <a:t>(ODNR)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94874BD-58D5-E022-AD83-29258029663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7644" y="1317251"/>
            <a:ext cx="3497068" cy="231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8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8229600" cy="639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A03AF-3B82-4BAA-A72E-BE67384566B6}"/>
              </a:ext>
            </a:extLst>
          </p:cNvPr>
          <p:cNvSpPr txBox="1"/>
          <p:nvPr/>
        </p:nvSpPr>
        <p:spPr>
          <a:xfrm>
            <a:off x="1562100" y="319881"/>
            <a:ext cx="9144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endParaRPr 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8000" dirty="0">
                <a:solidFill>
                  <a:srgbClr val="000000"/>
                </a:solidFill>
                <a:latin typeface="Cambria" panose="02040503050406030204" pitchFamily="18" charset="0"/>
              </a:rPr>
              <a:t>FLMSP</a:t>
            </a:r>
          </a:p>
          <a:p>
            <a:pPr algn="ctr"/>
            <a:r>
              <a:rPr lang="en-US" sz="8000" dirty="0">
                <a:solidFill>
                  <a:srgbClr val="000000"/>
                </a:solidFill>
                <a:latin typeface="Cambria" panose="02040503050406030204" pitchFamily="18" charset="0"/>
              </a:rPr>
              <a:t>Big Plans for </a:t>
            </a:r>
          </a:p>
          <a:p>
            <a:pPr algn="ctr"/>
            <a:r>
              <a:rPr lang="en-US" sz="8000" dirty="0">
                <a:solidFill>
                  <a:srgbClr val="000000"/>
                </a:solidFill>
                <a:latin typeface="Cambria" panose="02040503050406030204" pitchFamily="18" charset="0"/>
              </a:rPr>
              <a:t>2024 - 2025</a:t>
            </a:r>
          </a:p>
        </p:txBody>
      </p:sp>
    </p:spTree>
    <p:extLst>
      <p:ext uri="{BB962C8B-B14F-4D97-AF65-F5344CB8AC3E}">
        <p14:creationId xmlns:p14="http://schemas.microsoft.com/office/powerpoint/2010/main" val="3538661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933EF-1258-C940-A28D-DB6919464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Park Sign Replacement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524F9-FE0D-414F-AF7B-58F332E16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867400" cy="4525963"/>
          </a:xfrm>
        </p:spPr>
        <p:txBody>
          <a:bodyPr/>
          <a:lstStyle/>
          <a:p>
            <a:r>
              <a:rPr lang="en-US" sz="3000" dirty="0">
                <a:latin typeface="Cambria" panose="02040503050406030204" pitchFamily="18" charset="0"/>
              </a:rPr>
              <a:t>Park Entry Signs at 44 Road Crossings</a:t>
            </a:r>
          </a:p>
          <a:p>
            <a:pPr lvl="1">
              <a:buFont typeface="Wingdings" pitchFamily="2" charset="2"/>
              <a:buChar char="§"/>
            </a:pPr>
            <a:r>
              <a:rPr lang="en-US" sz="3000" dirty="0">
                <a:latin typeface="Cambria" panose="02040503050406030204" pitchFamily="18" charset="0"/>
              </a:rPr>
              <a:t>40 years old.</a:t>
            </a:r>
          </a:p>
          <a:p>
            <a:pPr marL="295275" lvl="1">
              <a:buFont typeface="Arial" panose="020B0604020202020204" pitchFamily="34" charset="0"/>
              <a:buChar char="•"/>
            </a:pPr>
            <a:r>
              <a:rPr lang="en-US" sz="3000" dirty="0">
                <a:latin typeface="Cambria" panose="02040503050406030204" pitchFamily="18" charset="0"/>
              </a:rPr>
              <a:t>Replace Signs with new ODNR branding </a:t>
            </a:r>
          </a:p>
          <a:p>
            <a:pPr lvl="1">
              <a:buFont typeface="Wingdings" pitchFamily="2" charset="2"/>
              <a:buChar char="§"/>
            </a:pPr>
            <a:r>
              <a:rPr lang="en-US" sz="3000" dirty="0">
                <a:latin typeface="Cambria" panose="02040503050406030204" pitchFamily="18" charset="0"/>
              </a:rPr>
              <a:t>Correct Information</a:t>
            </a:r>
          </a:p>
          <a:p>
            <a:pPr lvl="1">
              <a:buFont typeface="Wingdings" pitchFamily="2" charset="2"/>
              <a:buChar char="§"/>
            </a:pPr>
            <a:endParaRPr lang="en-US" sz="3000" dirty="0">
              <a:latin typeface="Cambria" panose="02040503050406030204" pitchFamily="18" charset="0"/>
            </a:endParaRPr>
          </a:p>
        </p:txBody>
      </p:sp>
      <p:pic>
        <p:nvPicPr>
          <p:cNvPr id="4" name="Content Placeholder 10">
            <a:extLst>
              <a:ext uri="{FF2B5EF4-FFF2-40B4-BE49-F238E27FC236}">
                <a16:creationId xmlns:a16="http://schemas.microsoft.com/office/drawing/2014/main" id="{FA19BBCC-0D92-2C49-A50E-618C7165CF16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05600" y="1351859"/>
            <a:ext cx="2657475" cy="51251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2E7084-1A9E-6EE3-25AB-114714E60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0" y="1351858"/>
            <a:ext cx="2443249" cy="512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58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021" y="312739"/>
            <a:ext cx="9931958" cy="639762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0000"/>
                </a:solidFill>
                <a:latin typeface="Cambria" panose="02040503050406030204" pitchFamily="18" charset="0"/>
              </a:rPr>
              <a:t>Grandin Rd. / 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Cartridge Factory</a:t>
            </a:r>
            <a:b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</a:br>
            <a:r>
              <a:rPr lang="en-US" sz="4400" dirty="0">
                <a:solidFill>
                  <a:srgbClr val="000000"/>
                </a:solidFill>
                <a:latin typeface="Cambria" panose="02040503050406030204" pitchFamily="18" charset="0"/>
              </a:rPr>
              <a:t>trail access improvements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A03AF-3B82-4BAA-A72E-BE67384566B6}"/>
              </a:ext>
            </a:extLst>
          </p:cNvPr>
          <p:cNvSpPr txBox="1"/>
          <p:nvPr/>
        </p:nvSpPr>
        <p:spPr>
          <a:xfrm>
            <a:off x="457200" y="1600200"/>
            <a:ext cx="58674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7013">
              <a:spcBef>
                <a:spcPts val="600"/>
              </a:spcBef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PROPOSED/CONSIDERING</a:t>
            </a:r>
          </a:p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Adding Park sign tree</a:t>
            </a:r>
          </a:p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Building information kiosk with three display cases</a:t>
            </a:r>
          </a:p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Erect Picnic Shelter</a:t>
            </a:r>
          </a:p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Adding memorial bench</a:t>
            </a:r>
          </a:p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Plant decorative trees</a:t>
            </a:r>
          </a:p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Plant butterfly garden</a:t>
            </a:r>
          </a:p>
          <a:p>
            <a:pPr marL="461963" lvl="2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Funding from Appletree Pet Clinic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430C91-9D64-387D-EDD1-3EF1D8E6AF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4956" y="1600200"/>
            <a:ext cx="573136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87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18C47-05B2-754D-5F0D-86C000C7D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E28C5-336F-8988-F3C8-48967BBB1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537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Pollinator Gardens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3AC1C6-F115-564A-0B07-0BA5F6EF6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538" y="937419"/>
            <a:ext cx="8632861" cy="1653381"/>
          </a:xfrm>
        </p:spPr>
        <p:txBody>
          <a:bodyPr>
            <a:normAutofit/>
          </a:bodyPr>
          <a:lstStyle/>
          <a:p>
            <a:pPr lvl="0"/>
            <a:endParaRPr lang="en-US" sz="1400" dirty="0">
              <a:solidFill>
                <a:prstClr val="black"/>
              </a:solidFill>
            </a:endParaRPr>
          </a:p>
          <a:p>
            <a:pPr lvl="0"/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</a:rPr>
              <a:t>MM 39.1 Existing Pollinator Garden South of Fosters on Duke Energy property existing and doing well.</a:t>
            </a:r>
          </a:p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B96F835-C660-9335-851B-4284626C935B}"/>
              </a:ext>
            </a:extLst>
          </p:cNvPr>
          <p:cNvSpPr txBox="1">
            <a:spLocks/>
          </p:cNvSpPr>
          <p:nvPr/>
        </p:nvSpPr>
        <p:spPr>
          <a:xfrm>
            <a:off x="6324600" y="1600200"/>
            <a:ext cx="4114800" cy="498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5B8DC0-9155-AEA0-2787-1B79E23210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800" y="2590800"/>
            <a:ext cx="7772400" cy="3886200"/>
          </a:xfrm>
          <a:prstGeom prst="rect">
            <a:avLst/>
          </a:prstGeo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D9C90DF5-B845-40A5-5DC1-9E663E9E2334}"/>
              </a:ext>
            </a:extLst>
          </p:cNvPr>
          <p:cNvSpPr txBox="1">
            <a:spLocks/>
          </p:cNvSpPr>
          <p:nvPr/>
        </p:nvSpPr>
        <p:spPr>
          <a:xfrm>
            <a:off x="627580" y="1874838"/>
            <a:ext cx="3334820" cy="498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solidFill>
                <a:prstClr val="black"/>
              </a:solidFill>
            </a:endParaRPr>
          </a:p>
          <a:p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</a:rPr>
              <a:t>MM 19.9 </a:t>
            </a:r>
            <a:r>
              <a:rPr lang="en-US" sz="2800" dirty="0" err="1">
                <a:solidFill>
                  <a:prstClr val="black"/>
                </a:solidFill>
                <a:latin typeface="Cambria" panose="02040503050406030204" pitchFamily="18" charset="0"/>
              </a:rPr>
              <a:t>Oregonia</a:t>
            </a:r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</a:rPr>
              <a:t> Pollinator Prairie.</a:t>
            </a:r>
          </a:p>
          <a:p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</a:rPr>
              <a:t>Three or four more pollinator gardens just off trail.</a:t>
            </a:r>
          </a:p>
          <a:p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</a:rPr>
              <a:t>Greenhouse for propagating Ohio Native Species.</a:t>
            </a:r>
          </a:p>
          <a:p>
            <a:pPr marL="0" indent="0" algn="ctr">
              <a:buFont typeface="Arial" pitchFamily="34" charset="0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01049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18C47-05B2-754D-5F0D-86C000C7D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E28C5-336F-8988-F3C8-48967BBB1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537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Raingarden – S. Lebanon Trailhead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3AC1C6-F115-564A-0B07-0BA5F6EF6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0"/>
            <a:ext cx="4114800" cy="4983162"/>
          </a:xfrm>
        </p:spPr>
        <p:txBody>
          <a:bodyPr>
            <a:normAutofit/>
          </a:bodyPr>
          <a:lstStyle/>
          <a:p>
            <a:pPr lvl="0"/>
            <a:endParaRPr lang="en-US" sz="1400">
              <a:solidFill>
                <a:prstClr val="black"/>
              </a:solidFill>
            </a:endParaRPr>
          </a:p>
          <a:p>
            <a:pPr lvl="0"/>
            <a:endParaRPr lang="en-US" sz="140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B96F835-C660-9335-851B-4284626C935B}"/>
              </a:ext>
            </a:extLst>
          </p:cNvPr>
          <p:cNvSpPr txBox="1">
            <a:spLocks/>
          </p:cNvSpPr>
          <p:nvPr/>
        </p:nvSpPr>
        <p:spPr>
          <a:xfrm>
            <a:off x="6324600" y="1600200"/>
            <a:ext cx="4114800" cy="498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EA9B5B-0254-FB0F-DCB6-C1FAC8108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604419" y="-1166019"/>
            <a:ext cx="5516562" cy="99822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E4558D0-4FD6-FCBF-1D05-6D4ED3F9A0C6}"/>
              </a:ext>
            </a:extLst>
          </p:cNvPr>
          <p:cNvSpPr txBox="1"/>
          <p:nvPr/>
        </p:nvSpPr>
        <p:spPr>
          <a:xfrm>
            <a:off x="2133600" y="1417638"/>
            <a:ext cx="365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$10,000  - Warren County Soil &amp; Water Conservation – 2023 Operation Rain Garden Grant</a:t>
            </a:r>
          </a:p>
        </p:txBody>
      </p:sp>
    </p:spTree>
    <p:extLst>
      <p:ext uri="{BB962C8B-B14F-4D97-AF65-F5344CB8AC3E}">
        <p14:creationId xmlns:p14="http://schemas.microsoft.com/office/powerpoint/2010/main" val="29218284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021" y="152400"/>
            <a:ext cx="9931958" cy="1447799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0000"/>
                </a:solidFill>
                <a:latin typeface="Cambria" panose="02040503050406030204" pitchFamily="18" charset="0"/>
              </a:rPr>
              <a:t>Repave 3.0 mile 40 year old </a:t>
            </a:r>
            <a:br>
              <a:rPr lang="en-US" sz="4400" dirty="0">
                <a:solidFill>
                  <a:srgbClr val="000000"/>
                </a:solidFill>
                <a:latin typeface="Cambria" panose="02040503050406030204" pitchFamily="18" charset="0"/>
              </a:rPr>
            </a:br>
            <a:r>
              <a:rPr lang="en-US" sz="4400" dirty="0">
                <a:solidFill>
                  <a:srgbClr val="000000"/>
                </a:solidFill>
                <a:latin typeface="Cambria" panose="02040503050406030204" pitchFamily="18" charset="0"/>
              </a:rPr>
              <a:t>trail segment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D8ABC0-3F82-4EA3-A0CF-34E3CB956737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685800"/>
          <a:ext cx="83058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0" imgH="0" progId="AcroExch.Document.DC">
                  <p:embed/>
                </p:oleObj>
              </mc:Choice>
              <mc:Fallback>
                <p:oleObj name="Acrobat Document" r:id="rId3" imgW="0" imgH="0" progId="AcroExch.Document.DC">
                  <p:embed/>
                  <p:pic>
                    <p:nvPicPr>
                      <p:cNvPr id="7" name="Content Placeholder 6">
                        <a:extLst>
                          <a:ext uri="{FF2B5EF4-FFF2-40B4-BE49-F238E27FC236}">
                            <a16:creationId xmlns:a16="http://schemas.microsoft.com/office/drawing/2014/main" id="{FAD8ABC0-3F82-4EA3-A0CF-34E3CB95673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981200" y="685800"/>
                        <a:ext cx="8305800" cy="617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3A03AF-3B82-4BAA-A72E-BE67384566B6}"/>
              </a:ext>
            </a:extLst>
          </p:cNvPr>
          <p:cNvSpPr txBox="1"/>
          <p:nvPr/>
        </p:nvSpPr>
        <p:spPr>
          <a:xfrm>
            <a:off x="381000" y="1600199"/>
            <a:ext cx="11430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Requesting $296,500 from Ohio Capital Budget through Warren County Chamber Alliance.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19604A-CDDA-CDBA-4C71-4D59283B3D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2604" y="3104346"/>
            <a:ext cx="4602909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36D2-EF6E-8937-858B-29468DB18330}"/>
              </a:ext>
            </a:extLst>
          </p:cNvPr>
          <p:cNvSpPr txBox="1"/>
          <p:nvPr/>
        </p:nvSpPr>
        <p:spPr>
          <a:xfrm>
            <a:off x="9253467" y="5695146"/>
            <a:ext cx="2842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Example of pavement failure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2E0CE9-318A-C7E2-65CF-046F28C1C81B}"/>
              </a:ext>
            </a:extLst>
          </p:cNvPr>
          <p:cNvSpPr txBox="1"/>
          <p:nvPr/>
        </p:nvSpPr>
        <p:spPr>
          <a:xfrm>
            <a:off x="381000" y="2554306"/>
            <a:ext cx="701040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South Lebanon providing $148,500 for 9/10 mile.  Part of a water or sewer line extension.</a:t>
            </a:r>
          </a:p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FLMSP board has committed $50,000.</a:t>
            </a:r>
          </a:p>
          <a:p>
            <a:pPr marL="461963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Awaiting Ohio Senate Capital Budget bill to pass in July 2024 timeframe.</a:t>
            </a:r>
          </a:p>
        </p:txBody>
      </p:sp>
    </p:spTree>
    <p:extLst>
      <p:ext uri="{BB962C8B-B14F-4D97-AF65-F5344CB8AC3E}">
        <p14:creationId xmlns:p14="http://schemas.microsoft.com/office/powerpoint/2010/main" val="380785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05016-027F-D280-923A-414800B98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5800"/>
            <a:ext cx="10363200" cy="1362075"/>
          </a:xfrm>
        </p:spPr>
        <p:txBody>
          <a:bodyPr>
            <a:noAutofit/>
          </a:bodyPr>
          <a:lstStyle/>
          <a:p>
            <a:pPr algn="ctr"/>
            <a:r>
              <a:rPr lang="en-US" sz="6600" dirty="0">
                <a:latin typeface="Cambria" panose="02040503050406030204" pitchFamily="18" charset="0"/>
              </a:rPr>
              <a:t>ODNR</a:t>
            </a:r>
            <a:br>
              <a:rPr lang="en-US" sz="6600" dirty="0">
                <a:latin typeface="Cambria" panose="02040503050406030204" pitchFamily="18" charset="0"/>
              </a:rPr>
            </a:br>
            <a:br>
              <a:rPr lang="en-US" sz="6600" dirty="0">
                <a:latin typeface="Cambria" panose="02040503050406030204" pitchFamily="18" charset="0"/>
              </a:rPr>
            </a:br>
            <a:r>
              <a:rPr lang="en-US" sz="6600" dirty="0">
                <a:latin typeface="Cambria" panose="02040503050406030204" pitchFamily="18" charset="0"/>
              </a:rPr>
              <a:t>Thank You!</a:t>
            </a:r>
            <a:br>
              <a:rPr lang="en-US" sz="6600" dirty="0">
                <a:latin typeface="Cambria" panose="02040503050406030204" pitchFamily="18" charset="0"/>
              </a:rPr>
            </a:br>
            <a:br>
              <a:rPr lang="en-US" sz="6600" dirty="0">
                <a:latin typeface="Cambria" panose="02040503050406030204" pitchFamily="18" charset="0"/>
              </a:rPr>
            </a:br>
            <a:r>
              <a:rPr lang="en-US" sz="6600" dirty="0">
                <a:latin typeface="Cambria" panose="02040503050406030204" pitchFamily="18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451221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18122</TotalTime>
  <Words>975</Words>
  <Application>Microsoft Macintosh PowerPoint</Application>
  <PresentationFormat>Widescreen</PresentationFormat>
  <Paragraphs>292</Paragraphs>
  <Slides>28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American Typewriter</vt:lpstr>
      <vt:lpstr>Arial</vt:lpstr>
      <vt:lpstr>Calibri</vt:lpstr>
      <vt:lpstr>Cambria</vt:lpstr>
      <vt:lpstr>Courier New</vt:lpstr>
      <vt:lpstr>Symbol</vt:lpstr>
      <vt:lpstr>Wingdings</vt:lpstr>
      <vt:lpstr>Office Theme</vt:lpstr>
      <vt:lpstr>Acrobat Document</vt:lpstr>
      <vt:lpstr>Friends of the Little Miami State Park</vt:lpstr>
      <vt:lpstr>Agenda</vt:lpstr>
      <vt:lpstr>Little Miami State Park</vt:lpstr>
      <vt:lpstr>PowerPoint Presentation</vt:lpstr>
      <vt:lpstr>PowerPoint Presentation</vt:lpstr>
      <vt:lpstr>PowerPoint Presentation</vt:lpstr>
      <vt:lpstr>PowerPoint Presentation</vt:lpstr>
      <vt:lpstr>Grandin Rd. / Cartridge Factory Bridge is Finished!!!</vt:lpstr>
      <vt:lpstr>PowerPoint Presentation</vt:lpstr>
      <vt:lpstr>On-going Activities</vt:lpstr>
      <vt:lpstr>Village of Morrow trail access improvements</vt:lpstr>
      <vt:lpstr>Improved Volunteer Engagement</vt:lpstr>
      <vt:lpstr>Community Outreach</vt:lpstr>
      <vt:lpstr>Treasurer’s Report – Income</vt:lpstr>
      <vt:lpstr>Treasurer’s Report – Expenses</vt:lpstr>
      <vt:lpstr>Treasurer’s Report Income vs. Expenses </vt:lpstr>
      <vt:lpstr>PowerPoint Presentation</vt:lpstr>
      <vt:lpstr>ODNR Park Management</vt:lpstr>
      <vt:lpstr>O’Bannon Creek Bridge Loveland</vt:lpstr>
      <vt:lpstr>Todd Fork Bridge Painting Morrow</vt:lpstr>
      <vt:lpstr>And More Bridge Replacements</vt:lpstr>
      <vt:lpstr>PowerPoint Presentation</vt:lpstr>
      <vt:lpstr>Park Sign Replacement</vt:lpstr>
      <vt:lpstr>Grandin Rd. / Cartridge Factory trail access improvements</vt:lpstr>
      <vt:lpstr>Pollinator Gardens</vt:lpstr>
      <vt:lpstr>Raingarden – S. Lebanon Trailhead</vt:lpstr>
      <vt:lpstr>Repave 3.0 mile 40 year old  trail segment</vt:lpstr>
      <vt:lpstr>ODNR  Thank You! 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Friends of the Little Miami State Park</dc:title>
  <dc:creator>Ron Gorley</dc:creator>
  <cp:lastModifiedBy>Microsoft Office User</cp:lastModifiedBy>
  <cp:revision>147</cp:revision>
  <cp:lastPrinted>2023-05-06T15:15:42Z</cp:lastPrinted>
  <dcterms:created xsi:type="dcterms:W3CDTF">2020-10-26T00:18:20Z</dcterms:created>
  <dcterms:modified xsi:type="dcterms:W3CDTF">2024-04-28T15:55:45Z</dcterms:modified>
</cp:coreProperties>
</file>